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58" r:id="rId11"/>
    <p:sldId id="276" r:id="rId12"/>
    <p:sldId id="277" r:id="rId13"/>
    <p:sldId id="259" r:id="rId14"/>
    <p:sldId id="260" r:id="rId15"/>
    <p:sldId id="261" r:id="rId16"/>
    <p:sldId id="262" r:id="rId17"/>
    <p:sldId id="263" r:id="rId18"/>
    <p:sldId id="272" r:id="rId19"/>
    <p:sldId id="273" r:id="rId20"/>
    <p:sldId id="274" r:id="rId21"/>
    <p:sldId id="275" r:id="rId22"/>
    <p:sldId id="278" r:id="rId23"/>
    <p:sldId id="282" r:id="rId24"/>
    <p:sldId id="281" r:id="rId25"/>
    <p:sldId id="279" r:id="rId26"/>
    <p:sldId id="280" r:id="rId27"/>
    <p:sldId id="271" r:id="rId2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8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2/18/2025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7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2/18/2025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48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2/18/2025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20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2/18/2025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44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2/18/2025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472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2/18/2025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227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2/18/2025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2/18/2025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49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2/18/2025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179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2/18/2025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068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2/18/2025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88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2/18/2025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69880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alet, makine, portakal, turuncu içeren bir resim&#10;&#10;Açıklama otomatik olarak oluşturuldu">
            <a:extLst>
              <a:ext uri="{FF2B5EF4-FFF2-40B4-BE49-F238E27FC236}">
                <a16:creationId xmlns:a16="http://schemas.microsoft.com/office/drawing/2014/main" id="{F7721057-C145-64A4-B52F-A729F35A9C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0104" y="891646"/>
            <a:ext cx="5064981" cy="5627755"/>
          </a:xfrm>
          <a:prstGeom prst="rect">
            <a:avLst/>
          </a:prstGeom>
          <a:ln w="28575">
            <a:noFill/>
          </a:ln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5D321AC1-FFEE-508F-925E-A0CCC056D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411" y="756610"/>
            <a:ext cx="5198895" cy="3570162"/>
          </a:xfrm>
        </p:spPr>
        <p:txBody>
          <a:bodyPr anchor="b">
            <a:normAutofit/>
          </a:bodyPr>
          <a:lstStyle/>
          <a:p>
            <a:pPr algn="l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EKSENLİ ROBOT KOL</a:t>
            </a:r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1B22A2C5-CB6B-43CC-5897-C29C93B3494A}"/>
              </a:ext>
            </a:extLst>
          </p:cNvPr>
          <p:cNvSpPr txBox="1"/>
          <p:nvPr/>
        </p:nvSpPr>
        <p:spPr>
          <a:xfrm>
            <a:off x="796389" y="5013072"/>
            <a:ext cx="37438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ENİS DAL</a:t>
            </a:r>
          </a:p>
          <a:p>
            <a:r>
              <a:rPr lang="tr-T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BÜNYAMİN EREN</a:t>
            </a:r>
          </a:p>
          <a:p>
            <a:r>
              <a:rPr lang="tr-T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UĞUR ÇOBAN</a:t>
            </a:r>
          </a:p>
          <a:p>
            <a:r>
              <a:rPr lang="tr-T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TAYFUN KARARTAŞ</a:t>
            </a:r>
          </a:p>
          <a:p>
            <a:r>
              <a:rPr lang="tr-T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SABRİ SEVİNÇLİ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710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 descr="metin, makine içeren bir resim&#10;&#10;Açıklama otomatik olarak oluşturuldu">
            <a:extLst>
              <a:ext uri="{FF2B5EF4-FFF2-40B4-BE49-F238E27FC236}">
                <a16:creationId xmlns:a16="http://schemas.microsoft.com/office/drawing/2014/main" id="{ABF02414-CDCC-B146-DF58-5E975FF99A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>
          <a:xfrm>
            <a:off x="739959" y="1095407"/>
            <a:ext cx="4754947" cy="4754947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ln w="28575">
            <a:noFill/>
          </a:ln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8F861AE-2A71-2DC6-4765-66556366E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820369"/>
            <a:ext cx="52171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sz="15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Parça Listesi: </a:t>
            </a:r>
            <a:endParaRPr lang="tr-TR" sz="15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tr-TR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eksenli robot kol yapmak için kullandığımız malzemeler</a:t>
            </a:r>
            <a:r>
              <a:rPr lang="tr-TR" sz="15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tr-TR" sz="15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MEGA </a:t>
            </a:r>
            <a:r>
              <a:rPr lang="tr-TR" sz="15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Mikrodenetleyici olarak kullanılıyor. . </a:t>
            </a:r>
          </a:p>
          <a:p>
            <a:r>
              <a:rPr lang="tr-TR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JOYSTİCK</a:t>
            </a:r>
            <a:r>
              <a:rPr lang="tr-TR" sz="15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Motorların yön ve hız kontrolünü sağlıyor. </a:t>
            </a:r>
          </a:p>
          <a:p>
            <a:r>
              <a:rPr lang="tr-TR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</a:t>
            </a:r>
            <a:r>
              <a:rPr lang="tr-TR" sz="15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</a:t>
            </a:r>
            <a:r>
              <a:rPr lang="tr-TR" sz="15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Kolun hareketini sağlamak biz tercih ettik. </a:t>
            </a:r>
          </a:p>
          <a:p>
            <a:r>
              <a:rPr lang="tr-TR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Gövde: </a:t>
            </a:r>
            <a:r>
              <a:rPr lang="tr-TR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 ve </a:t>
            </a:r>
            <a:r>
              <a:rPr lang="tr-TR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joint</a:t>
            </a:r>
            <a:r>
              <a:rPr lang="tr-TR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bağlantıları için 3d baskı, alüminyum veya pleksi kullanılabilir.</a:t>
            </a:r>
          </a:p>
          <a:p>
            <a:r>
              <a:rPr lang="tr-TR" sz="15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Güç Kaynağı: </a:t>
            </a:r>
            <a:r>
              <a:rPr lang="tr-TR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için USB den güç aldık motorlar için de 12v DC adaptörü DC voltaj regülatörü ile kullandık.</a:t>
            </a:r>
          </a:p>
          <a:p>
            <a:r>
              <a:rPr lang="tr-TR" sz="15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Programlama Dili: </a:t>
            </a:r>
            <a:r>
              <a:rPr lang="tr-TR" sz="15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IDE için C/C++ kullanımı. </a:t>
            </a:r>
          </a:p>
          <a:p>
            <a:endParaRPr lang="tr-TR" sz="1500" i="0" u="none" strike="noStrike" baseline="0" dirty="0">
              <a:latin typeface="Avenir Next LT Pro Light" panose="020B0304020202020204" pitchFamily="34" charset="-94"/>
              <a:cs typeface="Times New Roman" panose="02020603050405020304" pitchFamily="18" charset="0"/>
            </a:endParaRPr>
          </a:p>
          <a:p>
            <a:endParaRPr lang="tr-TR" sz="1500" b="1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tr-TR" sz="1500" dirty="0"/>
          </a:p>
        </p:txBody>
      </p:sp>
      <p:sp>
        <p:nvSpPr>
          <p:cNvPr id="2" name="AutoShape 2" descr="A professional and detailed presentation slide visual for a 4-axis robotic arm project. The first slide includes a minimalistic design with the title 'Introduction to 4-Axis Robotic Arm,' along with icons representing motion in four directions (right-left, forward-backward, up-down, and gripping). The robotic arm is depicted as a sleek, mechanical structure with industrial use. Include elements like a modern blueprint of the arm and Arduino components subtly in the background. White background with blue and gray color accents for a clean and technical look.">
            <a:extLst>
              <a:ext uri="{FF2B5EF4-FFF2-40B4-BE49-F238E27FC236}">
                <a16:creationId xmlns:a16="http://schemas.microsoft.com/office/drawing/2014/main" id="{4E16A223-FBC8-2DEF-3383-E39F671302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sp>
        <p:nvSpPr>
          <p:cNvPr id="4" name="AutoShape 4" descr="A professional and detailed presentation slide visual for a 4-axis robotic arm project. The first slide includes a minimalistic design with the title 'Introduction to 4-Axis Robotic Arm,' along with icons representing motion in four directions (right-left, forward-backward, up-down, and gripping). The robotic arm is depicted as a sleek, mechanical structure with industrial use. Include elements like a modern blueprint of the arm and Arduino components subtly in the background. White background with blue and gray color accents for a clean and technical look.">
            <a:extLst>
              <a:ext uri="{FF2B5EF4-FFF2-40B4-BE49-F238E27FC236}">
                <a16:creationId xmlns:a16="http://schemas.microsoft.com/office/drawing/2014/main" id="{0252ED97-E550-49FA-5414-218B9F3CF14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19400" y="15240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09282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BA543EB-2BB0-A143-13CA-11EC9D3BE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164" y="536711"/>
            <a:ext cx="5248221" cy="886379"/>
          </a:xfrm>
        </p:spPr>
        <p:txBody>
          <a:bodyPr>
            <a:normAutofit/>
          </a:bodyPr>
          <a:lstStyle/>
          <a:p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28 BYJ 48 Step Motor</a:t>
            </a:r>
          </a:p>
        </p:txBody>
      </p:sp>
      <p:pic>
        <p:nvPicPr>
          <p:cNvPr id="21" name="İçerik Yer Tutucusu 20" descr="kablo içeren bir resim&#10;&#10;Açıklama otomatik olarak oluşturuldu">
            <a:extLst>
              <a:ext uri="{FF2B5EF4-FFF2-40B4-BE49-F238E27FC236}">
                <a16:creationId xmlns:a16="http://schemas.microsoft.com/office/drawing/2014/main" id="{0AC14598-CB48-4C3C-2E21-D85A90C171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14" y="1361299"/>
            <a:ext cx="4351338" cy="4351338"/>
          </a:xfr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917CF993-EC5A-18BF-16B7-B299D96D0138}"/>
              </a:ext>
            </a:extLst>
          </p:cNvPr>
          <p:cNvSpPr txBox="1"/>
          <p:nvPr/>
        </p:nvSpPr>
        <p:spPr>
          <a:xfrm>
            <a:off x="5979381" y="2170919"/>
            <a:ext cx="491922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Küçük ve kompakt olması sebebiyle bu step motoru kullandık temel özellikleri aşağıdaki gibidir:</a:t>
            </a:r>
          </a:p>
          <a:p>
            <a:endParaRPr lang="tr-T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Çalışma Gerilimi: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5V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Adım Açısı: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5.625° (her bir tam adım)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Adım Sayısı: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64 adım / devir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Redüksiyon Oranı: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1/64 (motorun çıkış şaftı, 1 devir tamamlamak için 64 adım gerektirir)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tr-TR" altLang="tr-TR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Tork</a:t>
            </a: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Düşük hızlarda yüksek tork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Bağlantı: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5 kablolu çıkış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tr-T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tr-T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Dezavantajı ise yüksek hızda düşük çözünürlük vermesiydi.</a:t>
            </a:r>
          </a:p>
          <a:p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338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A9D6AB5-4AED-E021-B0CC-CD6F28564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 </a:t>
            </a:r>
          </a:p>
        </p:txBody>
      </p:sp>
      <p:pic>
        <p:nvPicPr>
          <p:cNvPr id="13" name="İçerik Yer Tutucusu 12" descr="elektronik donanım, devre, elektronik bileşen, devre bileşeni içeren bir resim&#10;&#10;Açıklama otomatik olarak oluşturuldu">
            <a:extLst>
              <a:ext uri="{FF2B5EF4-FFF2-40B4-BE49-F238E27FC236}">
                <a16:creationId xmlns:a16="http://schemas.microsoft.com/office/drawing/2014/main" id="{36641F7B-09ED-0092-910F-F8344392D8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858" y="1908332"/>
            <a:ext cx="4607390" cy="3618074"/>
          </a:xfr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66B99B87-DE89-CAAC-1592-82FB99C879A2}"/>
              </a:ext>
            </a:extLst>
          </p:cNvPr>
          <p:cNvSpPr txBox="1"/>
          <p:nvPr/>
        </p:nvSpPr>
        <p:spPr>
          <a:xfrm>
            <a:off x="2642933" y="643185"/>
            <a:ext cx="74152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ULN2003 Step Motor Sürücü 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8B8ED412-B612-2A31-90C5-585AB9D2DF3B}"/>
              </a:ext>
            </a:extLst>
          </p:cNvPr>
          <p:cNvSpPr txBox="1"/>
          <p:nvPr/>
        </p:nvSpPr>
        <p:spPr>
          <a:xfrm>
            <a:off x="6463754" y="2202419"/>
            <a:ext cx="47628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 sürücüleri küçük sinyaller ile büyük akımlı motorları kontrolünü sağlar biz de step motorların çekeceği akımı karşılamak için bu sürücüyü kullandık. Özellikler ise şöyledir:</a:t>
            </a:r>
          </a:p>
          <a:p>
            <a:endParaRPr lang="tr-T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Çıkış Transistörleri: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7 adet </a:t>
            </a:r>
            <a:r>
              <a:rPr kumimoji="0" lang="tr-TR" altLang="tr-T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Darlington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transistör çifti içerir.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tr-TR" altLang="tr-T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Maksimum Çıkış Akımı: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Her bir kanal için 500 </a:t>
            </a:r>
            <a:r>
              <a:rPr kumimoji="0" lang="tr-TR" altLang="tr-T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mA’ye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kadar akım sağlayabilir.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tr-TR" altLang="tr-T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Maksimum Çıkış Gerilimi: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50V’a kadar destekler.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tr-TR" altLang="tr-T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Giriş Gerilimi: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TTL (Transistor-Transistor </a:t>
            </a:r>
            <a:r>
              <a:rPr kumimoji="0" lang="tr-TR" altLang="tr-T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ve CMOS seviyelerinde çalışır (5V giriş sinyali ile uyumlu).</a:t>
            </a:r>
          </a:p>
          <a:p>
            <a:endParaRPr lang="tr-T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tr-T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000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66830CD5-3AAA-FC9E-CCBE-3E970447E620}"/>
              </a:ext>
            </a:extLst>
          </p:cNvPr>
          <p:cNvSpPr txBox="1"/>
          <p:nvPr/>
        </p:nvSpPr>
        <p:spPr>
          <a:xfrm>
            <a:off x="3849476" y="807768"/>
            <a:ext cx="5217173" cy="42852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MOTOR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89A1F97F-7B44-F47F-A6F3-7FEB4690758A}"/>
              </a:ext>
            </a:extLst>
          </p:cNvPr>
          <p:cNvSpPr txBox="1"/>
          <p:nvPr/>
        </p:nvSpPr>
        <p:spPr>
          <a:xfrm>
            <a:off x="5149515" y="1961005"/>
            <a:ext cx="56195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projede 1 tane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servo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motor kullandık;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gripper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için…</a:t>
            </a:r>
          </a:p>
          <a:p>
            <a:pPr>
              <a:buFont typeface="+mj-lt"/>
              <a:buAutoNum type="arabicPeriod"/>
            </a:pP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Çalışma Açısı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0° ile 180°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arasında hareket eder.</a:t>
            </a:r>
          </a:p>
          <a:p>
            <a:pPr>
              <a:buFont typeface="+mj-lt"/>
              <a:buAutoNum type="arabicPeriod"/>
            </a:pP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Hassasiyet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Dahili bir potansiyometre sayesinde hassas kontrol sağlanır.</a:t>
            </a:r>
          </a:p>
          <a:p>
            <a:pPr>
              <a:buFont typeface="+mj-lt"/>
              <a:buAutoNum type="arabicPeriod"/>
            </a:pP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Bağlantı Pinleri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Turuncu (Sinyal)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Mikrodenetleyiciden PWM sinyali alır.</a:t>
            </a:r>
          </a:p>
          <a:p>
            <a:pPr marL="742950" lvl="1" indent="-285750">
              <a:buFont typeface="+mj-lt"/>
              <a:buAutoNum type="arabicPeriod"/>
            </a:pP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Kırmızı (</a:t>
            </a:r>
            <a:r>
              <a:rPr lang="tr-T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Vcc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Güç kaynağı pozitif ucu.</a:t>
            </a:r>
          </a:p>
          <a:p>
            <a:pPr marL="742950" lvl="1" indent="-285750">
              <a:buFont typeface="+mj-lt"/>
              <a:buAutoNum type="arabicPeriod"/>
            </a:pP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Kahverengi (GND)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Güç kaynağı negatif ucu.</a:t>
            </a:r>
          </a:p>
          <a:p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Resim 2" descr="plastik içeren bir resim&#10;&#10;Açıklama otomatik olarak oluşturuldu">
            <a:extLst>
              <a:ext uri="{FF2B5EF4-FFF2-40B4-BE49-F238E27FC236}">
                <a16:creationId xmlns:a16="http://schemas.microsoft.com/office/drawing/2014/main" id="{D82703CE-2101-1048-C3D6-569C1DB5A7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583" y="1377080"/>
            <a:ext cx="3707932" cy="370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3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B5242395-978F-EF71-7B86-822A8CE46210}"/>
              </a:ext>
            </a:extLst>
          </p:cNvPr>
          <p:cNvSpPr txBox="1"/>
          <p:nvPr/>
        </p:nvSpPr>
        <p:spPr>
          <a:xfrm>
            <a:off x="5861157" y="1413261"/>
            <a:ext cx="52171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JOYSTİCK: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tr-TR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Kolun kontrolü için 2 tane joystick kullandık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Birinci joystickin x ekseni robotun ileri geri hareketini y ekseni sağa sola dönme(</a:t>
            </a:r>
            <a:r>
              <a:rPr lang="tr-TR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roll</a:t>
            </a: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hareketi için kullandık.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İkinci joystickin x ekseni robotun omuz eklemi hareketini yani yukarı aşağı hareketini yapıyor.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300" dirty="0">
              <a:latin typeface="Aptos Light" panose="020B0004020202020204" pitchFamily="34" charset="0"/>
            </a:endParaRPr>
          </a:p>
        </p:txBody>
      </p:sp>
      <p:pic>
        <p:nvPicPr>
          <p:cNvPr id="3" name="Resim 2" descr="tokmak, vites değişikliği içeren bir resim&#10;&#10;Açıklama otomatik olarak orta güvenilirlik düzeyiyle oluşturuldu">
            <a:extLst>
              <a:ext uri="{FF2B5EF4-FFF2-40B4-BE49-F238E27FC236}">
                <a16:creationId xmlns:a16="http://schemas.microsoft.com/office/drawing/2014/main" id="{84768E08-0AA5-D998-D47D-880D06394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563" y="1820368"/>
            <a:ext cx="3537125" cy="353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46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6218B117-0559-7EEA-4A47-EC335271CE2A}"/>
              </a:ext>
            </a:extLst>
          </p:cNvPr>
          <p:cNvSpPr txBox="1"/>
          <p:nvPr/>
        </p:nvSpPr>
        <p:spPr>
          <a:xfrm>
            <a:off x="6492032" y="2225663"/>
            <a:ext cx="52171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oystickten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okuduğumuz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bilgiyi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sürücülerine ve </a:t>
            </a:r>
            <a:r>
              <a:rPr lang="tr-TR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servolara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iletmek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için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kullanıldı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UNO yerine MEGA kullanılmasının nedeni pin sayısının yeterli olması.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UNO kullansak PCF8574 pin çoğaltıcı kullanmamız gerekecekti.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Resim 2" descr="elektronik donanım, elektronik bileşen, devre bileşeni, elektronik mühendisliği içeren bir resim&#10;&#10;Açıklama otomatik olarak oluşturuldu">
            <a:extLst>
              <a:ext uri="{FF2B5EF4-FFF2-40B4-BE49-F238E27FC236}">
                <a16:creationId xmlns:a16="http://schemas.microsoft.com/office/drawing/2014/main" id="{BB3E4FEF-63E2-1464-D877-1FB6A992B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467" y="1210000"/>
            <a:ext cx="6624499" cy="4966490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B373E171-87DA-59F2-2617-708D14291B88}"/>
              </a:ext>
            </a:extLst>
          </p:cNvPr>
          <p:cNvSpPr txBox="1"/>
          <p:nvPr/>
        </p:nvSpPr>
        <p:spPr>
          <a:xfrm>
            <a:off x="4182386" y="582648"/>
            <a:ext cx="353814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ARDUİNO </a:t>
            </a:r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MEGA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tr-TR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tr-TR" sz="3000" dirty="0"/>
          </a:p>
        </p:txBody>
      </p:sp>
    </p:spTree>
    <p:extLst>
      <p:ext uri="{BB962C8B-B14F-4D97-AF65-F5344CB8AC3E}">
        <p14:creationId xmlns:p14="http://schemas.microsoft.com/office/powerpoint/2010/main" val="2887256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1FAAB78-A2CB-CB3A-89EF-CA20DB172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976" y="2270143"/>
            <a:ext cx="5217172" cy="1158857"/>
          </a:xfrm>
        </p:spPr>
        <p:txBody>
          <a:bodyPr anchor="b">
            <a:normAutofit/>
          </a:bodyPr>
          <a:lstStyle/>
          <a:p>
            <a:r>
              <a:rPr lang="tr-TR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DEVRENİN ŞEMASI</a:t>
            </a:r>
          </a:p>
        </p:txBody>
      </p:sp>
      <p:pic>
        <p:nvPicPr>
          <p:cNvPr id="4" name="Resim 3" descr="elektronik donanım, diyagram, devre içeren bir resim&#10;&#10;Açıklama otomatik olarak oluşturuldu">
            <a:extLst>
              <a:ext uri="{FF2B5EF4-FFF2-40B4-BE49-F238E27FC236}">
                <a16:creationId xmlns:a16="http://schemas.microsoft.com/office/drawing/2014/main" id="{4E999983-8542-6153-A484-290A1A7D9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80" y="795288"/>
            <a:ext cx="5372472" cy="549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4171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metin, ekran görüntüsü, yazılım, tasarım içeren bir resim&#10;&#10;Açıklama otomatik olarak oluşturuldu">
            <a:extLst>
              <a:ext uri="{FF2B5EF4-FFF2-40B4-BE49-F238E27FC236}">
                <a16:creationId xmlns:a16="http://schemas.microsoft.com/office/drawing/2014/main" id="{700CB642-B354-C747-1D9C-08A39323D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49"/>
          <a:stretch/>
        </p:blipFill>
        <p:spPr>
          <a:xfrm>
            <a:off x="257442" y="262288"/>
            <a:ext cx="5729378" cy="6333423"/>
          </a:xfrm>
          <a:prstGeom prst="rect">
            <a:avLst/>
          </a:prstGeom>
        </p:spPr>
      </p:pic>
      <p:pic>
        <p:nvPicPr>
          <p:cNvPr id="7" name="Resim 6" descr="metin, ekran görüntüsü, ekran, görüntüleme, yazılım içeren bir resim&#10;&#10;Açıklama otomatik olarak oluşturuldu">
            <a:extLst>
              <a:ext uri="{FF2B5EF4-FFF2-40B4-BE49-F238E27FC236}">
                <a16:creationId xmlns:a16="http://schemas.microsoft.com/office/drawing/2014/main" id="{E93883F8-71B4-494F-D3F9-2D7A5F57F7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39"/>
          <a:stretch/>
        </p:blipFill>
        <p:spPr>
          <a:xfrm>
            <a:off x="6170072" y="1530980"/>
            <a:ext cx="5764486" cy="4153301"/>
          </a:xfrm>
          <a:prstGeom prst="rect">
            <a:avLst/>
          </a:prstGeom>
        </p:spPr>
      </p:pic>
      <p:sp>
        <p:nvSpPr>
          <p:cNvPr id="10" name="Metin kutusu 9">
            <a:extLst>
              <a:ext uri="{FF2B5EF4-FFF2-40B4-BE49-F238E27FC236}">
                <a16:creationId xmlns:a16="http://schemas.microsoft.com/office/drawing/2014/main" id="{191D6DFA-80DB-7DA4-14BB-81804D008F3B}"/>
              </a:ext>
            </a:extLst>
          </p:cNvPr>
          <p:cNvSpPr txBox="1"/>
          <p:nvPr/>
        </p:nvSpPr>
        <p:spPr>
          <a:xfrm>
            <a:off x="6407425" y="478407"/>
            <a:ext cx="53639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DEVRENİN KODU EKRAN GÖRÜNTÜSÜ</a:t>
            </a:r>
          </a:p>
        </p:txBody>
      </p:sp>
    </p:spTree>
    <p:extLst>
      <p:ext uri="{BB962C8B-B14F-4D97-AF65-F5344CB8AC3E}">
        <p14:creationId xmlns:p14="http://schemas.microsoft.com/office/powerpoint/2010/main" val="244400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1FA740F2-EC79-1159-2A52-E6A885191E0E}"/>
              </a:ext>
            </a:extLst>
          </p:cNvPr>
          <p:cNvSpPr txBox="1"/>
          <p:nvPr/>
        </p:nvSpPr>
        <p:spPr>
          <a:xfrm>
            <a:off x="1483694" y="797510"/>
            <a:ext cx="461230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tr-TR" sz="1600" b="0" dirty="0" err="1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Stepper.h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&gt;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tr-TR" sz="1600" b="0" dirty="0" err="1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Servo.h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&gt;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b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ADIM_BASINA_DEVIR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2048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b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M1_IN1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52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M1_IN2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M1_IN3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48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M1_IN4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46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b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M2_IN1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44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M2_IN2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42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M2_IN3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40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M2_IN4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38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b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M3_IN1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36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M3_IN2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34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M3_IN3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32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M3_IN4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30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b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SERVO_PIN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</a:t>
            </a:r>
            <a:endParaRPr lang="tr-TR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5926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A4392E78-22A9-2C9C-8C1D-6D1C5E9205D9}"/>
              </a:ext>
            </a:extLst>
          </p:cNvPr>
          <p:cNvSpPr txBox="1"/>
          <p:nvPr/>
        </p:nvSpPr>
        <p:spPr>
          <a:xfrm>
            <a:off x="1504950" y="703957"/>
            <a:ext cx="7590539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JOYSTICK1_X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A0</a:t>
            </a: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JOYSTICK1_Y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A1</a:t>
            </a: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JOYSTICK2_X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A2</a:t>
            </a:r>
          </a:p>
          <a:p>
            <a:r>
              <a:rPr lang="tr-TR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JOYSTICK2_Y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A3</a:t>
            </a:r>
          </a:p>
          <a:p>
            <a:b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Stepper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motor1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(ADIM_BASINA_DEVIR, M1_IN1, M1_IN3, M1_IN2, M1_IN4);</a:t>
            </a:r>
          </a:p>
          <a:p>
            <a:r>
              <a:rPr lang="tr-TR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Stepper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motor2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(ADIM_BASINA_DEVIR, M2_IN1, M2_IN3, M2_IN2, M2_IN4);</a:t>
            </a:r>
          </a:p>
          <a:p>
            <a:r>
              <a:rPr lang="tr-TR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Stepper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motor3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(ADIM_BASINA_DEVIR, M3_IN1, M3_IN3, M3_IN2, M3_IN4);</a:t>
            </a:r>
          </a:p>
          <a:p>
            <a:b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Servo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servo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600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motor1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setSpeed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motor2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setSpeed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motor3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tr-TR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setSpeed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tr-TR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servo</a:t>
            </a:r>
            <a:r>
              <a:rPr lang="tr-TR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tr-TR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attach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(SERVO_PIN);</a:t>
            </a:r>
          </a:p>
          <a:p>
            <a:b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(JOYSTICK1_X, INPUT);</a:t>
            </a:r>
          </a:p>
          <a:p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(JOYSTICK1_Y, INPUT);</a:t>
            </a:r>
          </a:p>
          <a:p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(JOYSTICK2_X, INPUT);</a:t>
            </a:r>
          </a:p>
          <a:p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(JOYSTICK2_Y, INPUT);</a:t>
            </a:r>
          </a:p>
          <a:p>
            <a:r>
              <a:rPr lang="tr-TR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tr-TR" sz="1600" dirty="0"/>
          </a:p>
        </p:txBody>
      </p:sp>
    </p:spTree>
    <p:extLst>
      <p:ext uri="{BB962C8B-B14F-4D97-AF65-F5344CB8AC3E}">
        <p14:creationId xmlns:p14="http://schemas.microsoft.com/office/powerpoint/2010/main" val="4213101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tin kutusu 6">
            <a:extLst>
              <a:ext uri="{FF2B5EF4-FFF2-40B4-BE49-F238E27FC236}">
                <a16:creationId xmlns:a16="http://schemas.microsoft.com/office/drawing/2014/main" id="{6D8B9F96-0CEC-498D-F5CD-44E3762F6B91}"/>
              </a:ext>
            </a:extLst>
          </p:cNvPr>
          <p:cNvSpPr txBox="1"/>
          <p:nvPr/>
        </p:nvSpPr>
        <p:spPr>
          <a:xfrm>
            <a:off x="2182828" y="1967061"/>
            <a:ext cx="846245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 Amacı:</a:t>
            </a:r>
            <a:b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projenin amacı, farklı alanlarda kullanılabilecek, hassas hareket kabiliyetine sahip bir robotik kol tasarlamaktır. Proje, endüstriyel otomasyon, eğitim ve hobi projeleri gibi çeşitli alanlarda uygulanabilir.</a:t>
            </a:r>
          </a:p>
          <a:p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Kullanılan Teknolojiler: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MEGA: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Mikrodenetleyici birimi olarak kontrol sistemi.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Motorlar: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Kolun hareket eksenlerini kontrol etmek için.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MOTOR: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Gripper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işlemi için tercih edildi.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JOYSTİCK: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Kullanıcı girişlerini almak için analog sinyal üretimi.</a:t>
            </a:r>
          </a:p>
          <a:p>
            <a:endParaRPr lang="tr-TR" sz="2200" dirty="0"/>
          </a:p>
        </p:txBody>
      </p:sp>
    </p:spTree>
    <p:extLst>
      <p:ext uri="{BB962C8B-B14F-4D97-AF65-F5344CB8AC3E}">
        <p14:creationId xmlns:p14="http://schemas.microsoft.com/office/powerpoint/2010/main" val="475309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F826FABC-E5C8-33A0-3BCA-875FA08E6700}"/>
              </a:ext>
            </a:extLst>
          </p:cNvPr>
          <p:cNvSpPr txBox="1"/>
          <p:nvPr/>
        </p:nvSpPr>
        <p:spPr>
          <a:xfrm>
            <a:off x="1390650" y="1517124"/>
            <a:ext cx="118491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joystick_deger1X = </a:t>
            </a:r>
            <a:r>
              <a:rPr lang="tr-TR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analogRead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(JOYSTICK1_X);</a:t>
            </a:r>
          </a:p>
          <a:p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joystick_deger1Y = </a:t>
            </a:r>
            <a:r>
              <a:rPr lang="tr-TR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analogRead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(JOYSTICK1_Y);</a:t>
            </a:r>
          </a:p>
          <a:p>
            <a:b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joystick_deger2X = </a:t>
            </a:r>
            <a:r>
              <a:rPr lang="tr-TR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analogRead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(JOYSTICK2_X);</a:t>
            </a:r>
          </a:p>
          <a:p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joystick_deger2Y = </a:t>
            </a:r>
            <a:r>
              <a:rPr lang="tr-TR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analogRead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(JOYSTICK2_Y);</a:t>
            </a:r>
          </a:p>
          <a:p>
            <a:b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olu_bolge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tr-TR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tr-TR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(joystick_deger1X - </a:t>
            </a:r>
            <a:r>
              <a:rPr lang="tr-TR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&lt; </a:t>
            </a:r>
            <a:r>
              <a:rPr lang="tr-TR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olu_bolge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joystick_deger1X = </a:t>
            </a:r>
            <a:r>
              <a:rPr lang="tr-TR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tr-TR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(joystick_deger1Y - </a:t>
            </a:r>
            <a:r>
              <a:rPr lang="tr-TR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&lt; </a:t>
            </a:r>
            <a:r>
              <a:rPr lang="tr-TR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olu_bolge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joystick_deger1Y = </a:t>
            </a:r>
            <a:r>
              <a:rPr lang="tr-TR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tr-TR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(joystick_deger2X - </a:t>
            </a:r>
            <a:r>
              <a:rPr lang="tr-TR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&lt; </a:t>
            </a:r>
            <a:r>
              <a:rPr lang="tr-TR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olu_bolge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joystick_deger2X = </a:t>
            </a:r>
            <a:r>
              <a:rPr lang="tr-TR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tr-TR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(joystick_deger2Y - </a:t>
            </a:r>
            <a:r>
              <a:rPr lang="tr-TR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&lt; </a:t>
            </a:r>
            <a:r>
              <a:rPr lang="tr-TR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olu_bolge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joystick_deger2Y = </a:t>
            </a:r>
            <a:r>
              <a:rPr lang="tr-TR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331575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936C4E55-1337-0221-06CA-8B41522F66FB}"/>
              </a:ext>
            </a:extLst>
          </p:cNvPr>
          <p:cNvSpPr txBox="1"/>
          <p:nvPr/>
        </p:nvSpPr>
        <p:spPr>
          <a:xfrm>
            <a:off x="1314450" y="1305341"/>
            <a:ext cx="7656263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800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motor1Adim = </a:t>
            </a:r>
            <a:r>
              <a:rPr lang="tr-TR" sz="18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(joystick_deger1X,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1023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-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800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motor2Adim = </a:t>
            </a:r>
            <a:r>
              <a:rPr lang="tr-TR" sz="18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(joystick_deger1Y,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1023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-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800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motor3Adim = </a:t>
            </a:r>
            <a:r>
              <a:rPr lang="tr-TR" sz="18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(joystick_deger2X,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1023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-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8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motor1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tr-TR" sz="18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step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(motor1Adim);</a:t>
            </a:r>
          </a:p>
          <a:p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8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motor2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tr-TR" sz="18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step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(motor2Adim);</a:t>
            </a:r>
          </a:p>
          <a:p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8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motor3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tr-TR" sz="18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step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(motor3Adim);</a:t>
            </a:r>
          </a:p>
          <a:p>
            <a:b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b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800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r-TR" sz="18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servoaci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tr-TR" sz="18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(joystick_deger2Y,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1023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8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servo</a:t>
            </a:r>
            <a:r>
              <a:rPr lang="tr-TR" sz="18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tr-TR" sz="18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tr-TR" sz="18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servoaci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tr-TR" sz="18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tr-TR" sz="18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r>
              <a:rPr lang="tr-TR" sz="18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15706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8079E39A-D12E-84C8-ED04-3AC8CB78DDB2}"/>
              </a:ext>
            </a:extLst>
          </p:cNvPr>
          <p:cNvSpPr txBox="1"/>
          <p:nvPr/>
        </p:nvSpPr>
        <p:spPr>
          <a:xfrm>
            <a:off x="1808815" y="438940"/>
            <a:ext cx="88574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400">
                <a:latin typeface="Times New Roman" panose="02020603050405020304" pitchFamily="18" charset="0"/>
                <a:cs typeface="Times New Roman" panose="02020603050405020304" pitchFamily="18" charset="0"/>
              </a:rPr>
              <a:t>UYGULAMA VE GELİŞTİRME AŞAMASINDAN GÖRÜNTÜLER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sim 3" descr="makine, elektronik mühendisliği, kişi, şahıs, kablo içeren bir resim&#10;&#10;Açıklama otomatik olarak oluşturuldu">
            <a:extLst>
              <a:ext uri="{FF2B5EF4-FFF2-40B4-BE49-F238E27FC236}">
                <a16:creationId xmlns:a16="http://schemas.microsoft.com/office/drawing/2014/main" id="{EFBF830F-6231-99DF-D804-821CF4DA6A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655" y="1039527"/>
            <a:ext cx="7369743" cy="5527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87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 descr="iç mekan, ofis malzemesi, kişi, şahıs, sanat içeren bir resim&#10;&#10;Açıklama otomatik olarak oluşturuldu">
            <a:extLst>
              <a:ext uri="{FF2B5EF4-FFF2-40B4-BE49-F238E27FC236}">
                <a16:creationId xmlns:a16="http://schemas.microsoft.com/office/drawing/2014/main" id="{C6F85B22-9288-262B-D7F3-D9D477985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11" b="10737"/>
          <a:stretch/>
        </p:blipFill>
        <p:spPr>
          <a:xfrm>
            <a:off x="1620253" y="1135780"/>
            <a:ext cx="9144000" cy="473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97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 descr="ofis malzemesi, iç mekan, kişi, şahıs, kablo içeren bir resim&#10;&#10;Açıklama otomatik olarak oluşturuldu">
            <a:extLst>
              <a:ext uri="{FF2B5EF4-FFF2-40B4-BE49-F238E27FC236}">
                <a16:creationId xmlns:a16="http://schemas.microsoft.com/office/drawing/2014/main" id="{5C7B527B-A0C5-B835-0239-3A32EA3B3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814" y="563078"/>
            <a:ext cx="7642459" cy="573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3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Resim 9" descr="kişi, şahıs, giyim, elektronik mühendisliği, elektronik donanım içeren bir resim&#10;&#10;Açıklama otomatik olarak oluşturuldu">
            <a:extLst>
              <a:ext uri="{FF2B5EF4-FFF2-40B4-BE49-F238E27FC236}">
                <a16:creationId xmlns:a16="http://schemas.microsoft.com/office/drawing/2014/main" id="{B7FA73B4-69AF-2A17-13D8-BD03EC8DA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27834" y="-140669"/>
            <a:ext cx="5536331" cy="738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1359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Resim 11" descr="ofis malzemesi, masa, iç mekan, ofis aleti içeren bir resim&#10;&#10;Açıklama otomatik olarak oluşturuldu">
            <a:extLst>
              <a:ext uri="{FF2B5EF4-FFF2-40B4-BE49-F238E27FC236}">
                <a16:creationId xmlns:a16="http://schemas.microsoft.com/office/drawing/2014/main" id="{09822F9D-B3B7-15EF-F7A2-672F97DFB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4046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80B321C-D12D-A86E-F120-A06E64CDE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1744" y="2631247"/>
            <a:ext cx="10515600" cy="1325563"/>
          </a:xfrm>
        </p:spPr>
        <p:txBody>
          <a:bodyPr/>
          <a:lstStyle/>
          <a:p>
            <a:r>
              <a:rPr lang="tr-TR" dirty="0">
                <a:latin typeface="Amasis MT Pro Light" panose="02040304050005020304" pitchFamily="18" charset="-94"/>
              </a:rPr>
              <a:t>TEŞEKKÜRLER</a:t>
            </a:r>
          </a:p>
        </p:txBody>
      </p:sp>
    </p:spTree>
    <p:extLst>
      <p:ext uri="{BB962C8B-B14F-4D97-AF65-F5344CB8AC3E}">
        <p14:creationId xmlns:p14="http://schemas.microsoft.com/office/powerpoint/2010/main" val="2406638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B320C9E-9FDC-1C04-9643-8E0C37A8D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751" y="1717480"/>
            <a:ext cx="6067722" cy="394383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tr-TR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Robotik Kol Nedir?</a:t>
            </a:r>
            <a:br>
              <a:rPr lang="tr-TR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Robotik kollar, endüstriyel otomasyonda, 	hassas işler yapabilen, insan kolunun temel işlevlerini taklit eden mekanik sistemlerdir. 4 eksenli bir robotik kol, dört farklı hareket kabiliyeti sunarak farklı alanlarda kullanılabilir.</a:t>
            </a:r>
          </a:p>
          <a:p>
            <a:pPr marL="0" indent="0">
              <a:buNone/>
            </a:pPr>
            <a:r>
              <a:rPr lang="tr-TR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Eksenin Anlamı:</a:t>
            </a:r>
            <a:endParaRPr lang="tr-TR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tr-TR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Sağ-Sol Hareket:</a:t>
            </a:r>
            <a:r>
              <a:rPr lang="tr-TR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Robotik kolun tabanını sağa ve sola döndürmesi, geniş bir çalışma alanı sağlar.</a:t>
            </a:r>
          </a:p>
          <a:p>
            <a:pPr marL="457200" lvl="1" indent="0">
              <a:buNone/>
            </a:pPr>
            <a:r>
              <a:rPr lang="tr-TR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İleri-Geri Hareket:</a:t>
            </a:r>
            <a:r>
              <a:rPr lang="tr-TR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Kolun yatay eksende uzayıp geri çekilmesi.</a:t>
            </a:r>
          </a:p>
          <a:p>
            <a:pPr marL="457200" lvl="1" indent="0">
              <a:buNone/>
            </a:pPr>
            <a:r>
              <a:rPr lang="tr-TR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Aşağı-Yukarı Hareket:</a:t>
            </a:r>
            <a:r>
              <a:rPr lang="tr-TR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Farklı yüksekliklere ulaşabilmesi için kolun dikey hareketi.</a:t>
            </a:r>
          </a:p>
          <a:p>
            <a:pPr marL="457200" lvl="1" indent="0">
              <a:buNone/>
            </a:pPr>
            <a:r>
              <a:rPr lang="tr-TR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Kıskaç Hareketi:</a:t>
            </a:r>
            <a:r>
              <a:rPr lang="tr-TR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Nesneleri kavrama ve bırakma işlemi için kullanılan hareket.</a:t>
            </a:r>
          </a:p>
          <a:p>
            <a:endParaRPr lang="tr-TR" sz="1700" dirty="0">
              <a:latin typeface="Aptos Light" panose="020B0004020202020204" pitchFamily="34" charset="0"/>
            </a:endParaRPr>
          </a:p>
        </p:txBody>
      </p:sp>
      <p:pic>
        <p:nvPicPr>
          <p:cNvPr id="7" name="Resim 6" descr="iç mekan içeren bir resim&#10;&#10;Açıklama otomatik olarak oluşturuldu">
            <a:extLst>
              <a:ext uri="{FF2B5EF4-FFF2-40B4-BE49-F238E27FC236}">
                <a16:creationId xmlns:a16="http://schemas.microsoft.com/office/drawing/2014/main" id="{22E23E23-4A43-A06D-D705-328170889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473" y="2218427"/>
            <a:ext cx="4072815" cy="305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998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476553B-8E14-4CB6-C966-87E9D62FF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7555" y="1343771"/>
            <a:ext cx="8899829" cy="2877172"/>
          </a:xfrm>
        </p:spPr>
        <p:txBody>
          <a:bodyPr>
            <a:noAutofit/>
          </a:bodyPr>
          <a:lstStyle/>
          <a:p>
            <a:r>
              <a:rPr lang="tr-TR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Mekanik Tasarım</a:t>
            </a:r>
          </a:p>
          <a:p>
            <a:r>
              <a:rPr lang="tr-TR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Robotik Kolun Yapısı:</a:t>
            </a:r>
            <a:br>
              <a:rPr lang="tr-TR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Robotik kol, 4 eksen hareket sağlayan eklemlerden ve bir kıskaca sahiptir. Bu eklemler </a:t>
            </a:r>
            <a:r>
              <a:rPr lang="tr-TR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servo</a:t>
            </a:r>
            <a:r>
              <a:rPr lang="tr-TR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motorlar ile kontrol edilir. Gövde yapısında dayanıklı malzemeler tercih edilmiştir.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Eksenler:</a:t>
            </a:r>
            <a:endParaRPr lang="tr-TR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Taban döndürme (sağ-sol).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Yatay hareket (ileri-geri).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Dikey hareket (aşağı-yukarı).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Kıskaç hareketi (kavrama).</a:t>
            </a:r>
          </a:p>
          <a:p>
            <a:endParaRPr lang="tr-TR" sz="1500" dirty="0"/>
          </a:p>
        </p:txBody>
      </p:sp>
    </p:spTree>
    <p:extLst>
      <p:ext uri="{BB962C8B-B14F-4D97-AF65-F5344CB8AC3E}">
        <p14:creationId xmlns:p14="http://schemas.microsoft.com/office/powerpoint/2010/main" val="2829631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FCF0944-9B84-C594-9BD1-858C13301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5765" y="1507773"/>
            <a:ext cx="10515600" cy="4351338"/>
          </a:xfrm>
        </p:spPr>
        <p:txBody>
          <a:bodyPr>
            <a:normAutofit/>
          </a:bodyPr>
          <a:lstStyle/>
          <a:p>
            <a:r>
              <a:rPr lang="tr-TR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Kullanılabilecek Malzemeler:</a:t>
            </a:r>
            <a:endParaRPr lang="tr-TR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tr-TR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AHŞAP:</a:t>
            </a: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Hafif ama dayanıklı gövde yapısı.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Plastik:</a:t>
            </a: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3D baskı parçalar için.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Alüminyum:</a:t>
            </a: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Servo</a:t>
            </a: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motor montaj plakaları.</a:t>
            </a:r>
          </a:p>
          <a:p>
            <a:r>
              <a:rPr lang="tr-TR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Tasarım Şeması: Solidworks</a:t>
            </a:r>
            <a:endParaRPr lang="tr-TR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tr-TR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Hareket Kabiliyeti:</a:t>
            </a:r>
            <a:endParaRPr lang="tr-TR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tr-TR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Dönüş Açısı:</a:t>
            </a: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Servo</a:t>
            </a: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motorların maksimum 180 derece hareketi.</a:t>
            </a:r>
          </a:p>
          <a:p>
            <a:pPr>
              <a:buFont typeface="Arial" panose="020B0604020202020204" pitchFamily="34" charset="0"/>
              <a:buChar char="•"/>
            </a:pPr>
            <a:endParaRPr lang="tr-TR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Biz üretim ve kolay </a:t>
            </a:r>
            <a:r>
              <a:rPr lang="tr-TR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mantajlananbilirliği</a:t>
            </a:r>
            <a:r>
              <a:rPr lang="tr-TR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açısından 3D baskı plastik kullandık.</a:t>
            </a:r>
          </a:p>
        </p:txBody>
      </p:sp>
    </p:spTree>
    <p:extLst>
      <p:ext uri="{BB962C8B-B14F-4D97-AF65-F5344CB8AC3E}">
        <p14:creationId xmlns:p14="http://schemas.microsoft.com/office/powerpoint/2010/main" val="2376561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300A294-072F-B308-D049-684A1E886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2883" y="890829"/>
            <a:ext cx="9180443" cy="5772646"/>
          </a:xfrm>
        </p:spPr>
        <p:txBody>
          <a:bodyPr>
            <a:normAutofit/>
          </a:bodyPr>
          <a:lstStyle/>
          <a:p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Elektronik ve Devre Şeması</a:t>
            </a:r>
          </a:p>
          <a:p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Kontrol Sistemi:</a:t>
            </a:r>
            <a:b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Robotik kolun kontrolü, Arduino mikrodenetleyicisi tarafından sağlanır.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Servo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motorlar, Arduino üzerinden PWM sinyalleriyle kontrol edilir.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Motorlar: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Her ekseni kontrol eden motorlar.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JOYSTİCKLER: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Kullanıcının eksen hareketlerini kontrol etmesini sağlar.</a:t>
            </a:r>
          </a:p>
          <a:p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Devre Şeması:</a:t>
            </a:r>
            <a:b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Elektronik bağlantılar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Fritzing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yazılımı ile şematik olarak tasarlanmıştır.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giriş/çıkış pinleri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servo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motorlara ve potansiyometrelere bağlanır.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Güç kaynağı, tüm motorların stabil çalışması için kullanılır.</a:t>
            </a:r>
          </a:p>
          <a:p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Besleme Gerilimi:</a:t>
            </a:r>
            <a:endParaRPr lang="tr-T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motorlar için 5V besleme.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Arduino’nun USB veya adaptör ile güçlendirilmesi.</a:t>
            </a:r>
          </a:p>
          <a:p>
            <a:pPr marL="0" indent="0">
              <a:buNone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Biz motorların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beslemsi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için 12v DC adaptör kullandık.</a:t>
            </a:r>
          </a:p>
        </p:txBody>
      </p:sp>
      <p:pic>
        <p:nvPicPr>
          <p:cNvPr id="5" name="Resim 4" descr="elektronik donanım içeren bir resim&#10;&#10;Açıklama otomatik olarak oluşturuldu">
            <a:extLst>
              <a:ext uri="{FF2B5EF4-FFF2-40B4-BE49-F238E27FC236}">
                <a16:creationId xmlns:a16="http://schemas.microsoft.com/office/drawing/2014/main" id="{44F5E6D8-5760-6879-6B2D-83DCF62BD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650" y="3971746"/>
            <a:ext cx="2361185" cy="236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310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97B9A19-FEE6-9AEA-306E-A12074149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820369"/>
            <a:ext cx="5217173" cy="4351338"/>
          </a:xfrm>
        </p:spPr>
        <p:txBody>
          <a:bodyPr>
            <a:normAutofit/>
          </a:bodyPr>
          <a:lstStyle/>
          <a:p>
            <a:r>
              <a:rPr lang="tr-TR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Uygulama Alanları:</a:t>
            </a:r>
          </a:p>
          <a:p>
            <a:r>
              <a:rPr lang="tr-TR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Endüstriyel Kullanım:</a:t>
            </a:r>
            <a:endParaRPr lang="tr-TR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Montaj hatlarında tekrarlayan görevler.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Kaynak robotları.</a:t>
            </a:r>
          </a:p>
          <a:p>
            <a:r>
              <a:rPr lang="tr-TR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Tıp:</a:t>
            </a:r>
            <a:endParaRPr lang="tr-TR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Cerrahi işlemlerde kullanılan robotik kollar.</a:t>
            </a:r>
          </a:p>
          <a:p>
            <a:r>
              <a:rPr lang="tr-TR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Eğitim:</a:t>
            </a:r>
            <a:endParaRPr lang="tr-TR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Robotik ve otomasyon derslerinde proje olarak kullanılabilir.</a:t>
            </a:r>
          </a:p>
          <a:p>
            <a:endParaRPr lang="tr-TR" sz="2200" dirty="0"/>
          </a:p>
        </p:txBody>
      </p:sp>
      <p:pic>
        <p:nvPicPr>
          <p:cNvPr id="4" name="Resim 3" descr="oyuncak, otomat, robot, çizgi film içeren bir resim&#10;&#10;Açıklama otomatik olarak oluşturuldu">
            <a:extLst>
              <a:ext uri="{FF2B5EF4-FFF2-40B4-BE49-F238E27FC236}">
                <a16:creationId xmlns:a16="http://schemas.microsoft.com/office/drawing/2014/main" id="{F51FFDDE-A38B-F5BF-8AC3-01FF23D8B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03" y="899844"/>
            <a:ext cx="5044823" cy="505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87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579D6CF-BC48-9EFC-3E9C-4DCAF6EA6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6446" y="1531426"/>
            <a:ext cx="6866614" cy="4351338"/>
          </a:xfrm>
        </p:spPr>
        <p:txBody>
          <a:bodyPr>
            <a:normAutofit fontScale="92500" lnSpcReduction="10000"/>
          </a:bodyPr>
          <a:lstStyle/>
          <a:p>
            <a:endParaRPr lang="tr-TR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Karşılaşılan Zorluklar</a:t>
            </a:r>
          </a:p>
          <a:p>
            <a:pPr marL="0" indent="0">
              <a:buNone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Kol için bulduğumuz 3D Şema tasarımsal ve teknik hatalar içeriyordu, bunların giderilmesi…</a:t>
            </a:r>
          </a:p>
          <a:p>
            <a:pPr marL="0" indent="0">
              <a:buNone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Yazdığımız kodun step 28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byj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48 için uyumlu hıza ve çözünürlüğünü ayarlanması…</a:t>
            </a:r>
          </a:p>
          <a:p>
            <a:pPr marL="0" indent="0">
              <a:buNone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Steplerin mekanik parçalardan kaynaklı aşırı ısınma sorunu…</a:t>
            </a:r>
          </a:p>
          <a:p>
            <a:pPr marL="0" indent="0">
              <a:buNone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Malzeme tedariği…</a:t>
            </a:r>
          </a:p>
          <a:p>
            <a:pPr marL="0" indent="0">
              <a:buNone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Steplerin istenilen hız ve hassasiyette çalışmama sorunu…</a:t>
            </a:r>
          </a:p>
          <a:p>
            <a:pPr marL="0" indent="0">
              <a:buNone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Genel olarak karşılaştığımız en büyük zorluk steplerin açısal hızının ve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çzöünürlüğünün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sınırlı olmasından kaynaklı hız ve çözünürlük ayarı.</a:t>
            </a:r>
          </a:p>
          <a:p>
            <a:pPr marL="0" indent="0">
              <a:buNone/>
            </a:pPr>
            <a:endParaRPr lang="tr-T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tr-T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2060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1780BF4-4B38-EEC6-690C-DE81BC46E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1240" y="1913089"/>
            <a:ext cx="7423205" cy="4351338"/>
          </a:xfrm>
        </p:spPr>
        <p:txBody>
          <a:bodyPr/>
          <a:lstStyle/>
          <a:p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Sonuç ve Geliştirme Önerileri:</a:t>
            </a:r>
          </a:p>
          <a:p>
            <a:pPr marL="0" indent="0">
              <a:buNone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28 BYJ 48 step motor yerine Nema 17 42BYGH step motor kullanılabilir. Kol daha maliyetli olur ama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dah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stabil ve kararlı bir yapıya sahip olmasını sağlar.</a:t>
            </a:r>
          </a:p>
          <a:p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Sonuçlar:</a:t>
            </a:r>
            <a:b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Robotik kolun tüm eksenleri başarıyla çalıştırılmıştır. Ancak istenilen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çzöünürlükte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istenilen hız alınamamıştır.</a:t>
            </a:r>
          </a:p>
          <a:p>
            <a:pPr marL="0" indent="0">
              <a:buNone/>
            </a:pP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2704321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850</TotalTime>
  <Words>1493</Words>
  <Application>Microsoft Office PowerPoint</Application>
  <PresentationFormat>Geniş ekran</PresentationFormat>
  <Paragraphs>174</Paragraphs>
  <Slides>27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7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27</vt:i4>
      </vt:variant>
    </vt:vector>
  </HeadingPairs>
  <TitlesOfParts>
    <vt:vector size="35" baseType="lpstr">
      <vt:lpstr>Amasis MT Pro Light</vt:lpstr>
      <vt:lpstr>Aptos Light</vt:lpstr>
      <vt:lpstr>Arial</vt:lpstr>
      <vt:lpstr>Avenir Next LT Pro Light</vt:lpstr>
      <vt:lpstr>Consolas</vt:lpstr>
      <vt:lpstr>Source Sans Pro</vt:lpstr>
      <vt:lpstr>Times New Roman</vt:lpstr>
      <vt:lpstr>FunkyShapesDarkVTI</vt:lpstr>
      <vt:lpstr>4 EKSENLİ ROBOT KOL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28 BYJ 48 Step Motor</vt:lpstr>
      <vt:lpstr> </vt:lpstr>
      <vt:lpstr>PowerPoint Sunusu</vt:lpstr>
      <vt:lpstr>PowerPoint Sunusu</vt:lpstr>
      <vt:lpstr>PowerPoint Sunusu</vt:lpstr>
      <vt:lpstr>DEVRENİN ŞEMASI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TEŞEKKÜRLER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Sabri SEVİNÇLİ</dc:creator>
  <cp:lastModifiedBy>Sabri Sevinçli</cp:lastModifiedBy>
  <cp:revision>11</cp:revision>
  <dcterms:created xsi:type="dcterms:W3CDTF">2024-12-10T16:11:02Z</dcterms:created>
  <dcterms:modified xsi:type="dcterms:W3CDTF">2025-02-18T18:18:56Z</dcterms:modified>
</cp:coreProperties>
</file>

<file path=docProps/thumbnail.jpeg>
</file>